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1579" r:id="rId2"/>
    <p:sldId id="1582" r:id="rId3"/>
    <p:sldId id="1583" r:id="rId4"/>
    <p:sldId id="158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9A98"/>
    <a:srgbClr val="CFDEDD"/>
    <a:srgbClr val="E9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6561-FB3F-4F4A-969A-491E01BC9711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8DE57-F62F-426C-BBAF-DD846724D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78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3D236-5838-456A-8B21-A6ED9BD02EE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9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29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6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07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4"/>
            <a:ext cx="8229600" cy="814399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14459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8810626" y="6591299"/>
            <a:ext cx="3683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CD341C5A-18B8-409A-98D0-9641AC9095C5}" type="slidenum">
              <a:rPr lang="zh-TW" altLang="en-US" sz="900" smtClean="0"/>
              <a:pPr>
                <a:defRPr/>
              </a:pPr>
              <a:t>‹#›</a:t>
            </a:fld>
            <a:endParaRPr lang="en-US" altLang="zh-TW" sz="900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6" y="53976"/>
            <a:ext cx="1074490" cy="3323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75" y="62330"/>
            <a:ext cx="1250950" cy="2897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90" y="83817"/>
            <a:ext cx="539578" cy="2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5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16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16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92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02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07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1CD4-BD33-4665-8E54-5CB8C9840359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8C43-971E-4EEC-83C9-0CDA7AE5AA3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41B7232-E0E9-400A-83EB-1261E16EFD9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6" y="53976"/>
            <a:ext cx="1074490" cy="3323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1810ECA-0F64-4B19-A3E6-217D10749A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75" y="62330"/>
            <a:ext cx="1250950" cy="28974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2DF1C63-5A22-4D5C-8400-F77B5FC33C3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90" y="83817"/>
            <a:ext cx="539578" cy="2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9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B602120-4DA5-4960-A13A-B43E1E2674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87"/>
            <a:ext cx="9144000" cy="43396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9800" y="3996652"/>
            <a:ext cx="6558885" cy="221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TW" altLang="en-US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台灣創新技術博覽會</a:t>
            </a:r>
            <a:r>
              <a:rPr lang="en-US" altLang="zh-TW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(TIE)-</a:t>
            </a:r>
            <a:r>
              <a:rPr lang="zh-TW" altLang="en-US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技術處</a:t>
            </a:r>
            <a:r>
              <a:rPr lang="en-US" altLang="zh-TW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r>
              <a:rPr lang="zh-TW" altLang="en-US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技術評選</a:t>
            </a:r>
            <a:r>
              <a:rPr lang="en-US" altLang="zh-TW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-</a:t>
            </a:r>
            <a:r>
              <a:rPr lang="zh-TW" altLang="en-US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初審會議</a:t>
            </a:r>
            <a:endParaRPr lang="en-US" altLang="zh-TW" sz="32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  <a:p>
            <a:pPr lvl="0">
              <a:lnSpc>
                <a:spcPct val="150000"/>
              </a:lnSpc>
              <a:defRPr/>
            </a:pPr>
            <a:r>
              <a:rPr lang="zh-TW" altLang="en-US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提案單位：</a:t>
            </a:r>
            <a:r>
              <a:rPr lang="en-US" altLang="zh-TW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OOOO</a:t>
            </a:r>
            <a:endParaRPr lang="zh-TW" altLang="en-US" sz="32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57CB64F-1787-4B6F-A97A-4CEB34FF4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399" y="1382168"/>
            <a:ext cx="2891305" cy="26144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320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E2221FE-8B41-474E-B8A2-4D18DEE5F579}"/>
              </a:ext>
            </a:extLst>
          </p:cNvPr>
          <p:cNvSpPr txBox="1"/>
          <p:nvPr/>
        </p:nvSpPr>
        <p:spPr>
          <a:xfrm>
            <a:off x="3299381" y="125474"/>
            <a:ext cx="395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469A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提案技術基本資料</a:t>
            </a:r>
          </a:p>
        </p:txBody>
      </p:sp>
      <p:graphicFrame>
        <p:nvGraphicFramePr>
          <p:cNvPr id="7" name="內容版面配置區 5">
            <a:extLst>
              <a:ext uri="{FF2B5EF4-FFF2-40B4-BE49-F238E27FC236}">
                <a16:creationId xmlns:a16="http://schemas.microsoft.com/office/drawing/2014/main" id="{56B5C367-D70F-4744-9675-AD3B3E6B4C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715624"/>
              </p:ext>
            </p:extLst>
          </p:nvPr>
        </p:nvGraphicFramePr>
        <p:xfrm>
          <a:off x="195516" y="893791"/>
          <a:ext cx="8752967" cy="5694233"/>
        </p:xfrm>
        <a:graphic>
          <a:graphicData uri="http://schemas.openxmlformats.org/drawingml/2006/table">
            <a:tbl>
              <a:tblPr firstRow="1" bandRow="1"/>
              <a:tblGrid>
                <a:gridCol w="170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1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rgbClr val="FFFF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</a:t>
                      </a:r>
                      <a:r>
                        <a:rPr kumimoji="0" lang="zh-TW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名稱</a:t>
                      </a: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4625" lvl="0" defTabSz="914400">
                        <a:defRPr/>
                      </a:pPr>
                      <a:endParaRPr kumimoji="0" lang="zh-TW" alt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ea"/>
                      </a:endParaRP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領域類別</a:t>
                      </a: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永續發展</a:t>
                      </a:r>
                      <a:endParaRPr lang="zh-TW" altLang="en-US" sz="1600" b="1" kern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noProof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所屬單位</a:t>
                      </a: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工研院材化所</a:t>
                      </a:r>
                      <a:endParaRPr lang="zh-TW" altLang="en-US" sz="1600" b="1" kern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計畫名稱</a:t>
                      </a: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綠色循環與二氧化碳新碳源創新材料計畫</a:t>
                      </a:r>
                    </a:p>
                  </a:txBody>
                  <a:tcPr marL="17780" marR="177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細部計畫</a:t>
                      </a:r>
                      <a:r>
                        <a:rPr lang="en-US" altLang="zh-TW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綱要計畫名稱</a:t>
                      </a: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綠色循環與二氧化碳新碳源創新材料計畫</a:t>
                      </a:r>
                    </a:p>
                  </a:txBody>
                  <a:tcPr marL="17780" marR="177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計畫經費</a:t>
                      </a:r>
                      <a:r>
                        <a:rPr lang="en-US" altLang="zh-TW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r>
                        <a:rPr lang="en-US" altLang="zh-TW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1" kern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90,843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千元</a:t>
                      </a:r>
                      <a:r>
                        <a:rPr lang="en-US" altLang="zh-TW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(109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1" kern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計畫全程經費</a:t>
                      </a:r>
                      <a:r>
                        <a:rPr lang="en-US" altLang="zh-TW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r>
                        <a:rPr lang="en-US" altLang="zh-TW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1" kern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662,176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千元</a:t>
                      </a:r>
                      <a:endParaRPr lang="zh-TW" altLang="en-US" sz="1600" b="1" kern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計畫期間</a:t>
                      </a:r>
                      <a:r>
                        <a:rPr lang="en-US" altLang="zh-TW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民國</a:t>
                      </a:r>
                      <a:r>
                        <a:rPr lang="en-US" altLang="zh-TW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600" b="1" kern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自民國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至 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月，共計 </a:t>
                      </a:r>
                      <a:r>
                        <a:rPr 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 </a:t>
                      </a:r>
                    </a:p>
                  </a:txBody>
                  <a:tcPr marL="17780" marR="177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9A9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7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技術照片</a:t>
                      </a: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kern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676" marR="82676" marT="41338" marB="413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57125"/>
                  </a:ext>
                </a:extLst>
              </a:tr>
              <a:tr h="578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技術搭配</a:t>
                      </a:r>
                    </a:p>
                  </a:txBody>
                  <a:tcPr marL="82676" marR="82676" marT="41338" marB="4133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海報搭配觸媒粉體與顆粒</a:t>
                      </a:r>
                    </a:p>
                  </a:txBody>
                  <a:tcPr marL="82676" marR="82676" marT="41338" marB="4133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46488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4917F141-0804-4F83-9E65-CB9F3C09AE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00" y="4396899"/>
            <a:ext cx="135001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19F06BE-89BB-461B-BD01-A2CB4E80E70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r="18629"/>
          <a:stretch/>
        </p:blipFill>
        <p:spPr bwMode="auto">
          <a:xfrm>
            <a:off x="3313104" y="4396899"/>
            <a:ext cx="1571625" cy="16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34054D9-1A49-447A-930E-AA6472E558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55" y="4405525"/>
            <a:ext cx="135001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2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직사각형 95"/>
          <p:cNvSpPr/>
          <p:nvPr/>
        </p:nvSpPr>
        <p:spPr>
          <a:xfrm>
            <a:off x="471787" y="1396924"/>
            <a:ext cx="2547966" cy="4143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TextBox 167"/>
          <p:cNvSpPr txBox="1"/>
          <p:nvPr/>
        </p:nvSpPr>
        <p:spPr>
          <a:xfrm>
            <a:off x="522739" y="2446367"/>
            <a:ext cx="2428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b="1" dirty="0">
                <a:solidFill>
                  <a:srgbClr val="6BB7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技術創新性、技術關鍵性</a:t>
            </a: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全球溫室現象是影響目前人類的最重大的生存問題，減少二氧化碳排放已刻不容緩，二氧化碳轉化成甲醇可以有效降低二氧化碳，而落實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1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氫化生產甲醇缺乏之關鍵處為觸媒，工研院觸媒具高穩定性、生產力、低溫操作等特性，可使二氧化碳轉化成甲醇成功達成工業生產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3298017" y="1396924"/>
            <a:ext cx="2547966" cy="4143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TextBox 173"/>
          <p:cNvSpPr txBox="1"/>
          <p:nvPr/>
        </p:nvSpPr>
        <p:spPr>
          <a:xfrm>
            <a:off x="3357553" y="2441901"/>
            <a:ext cx="2428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b="1" dirty="0">
                <a:solidFill>
                  <a:srgbClr val="E66C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技術市場性、社會影響力</a:t>
            </a:r>
            <a:endParaRPr lang="en-US" altLang="ko-KR" sz="1600" b="1" dirty="0">
              <a:solidFill>
                <a:srgbClr val="E66C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台灣每年甲醇需求量超過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萬噸，且甲醇可轉化成甲酸、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DME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MTBE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olefins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等石化關鍵原料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，影響範圍相當廣泛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，市場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值高。工研院具有兩篇二氧化碳轉化成甲醇的觸媒專利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，且建立公斤級自主觸媒製造技術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02" name="직사각형 201"/>
          <p:cNvSpPr/>
          <p:nvPr/>
        </p:nvSpPr>
        <p:spPr>
          <a:xfrm>
            <a:off x="6124247" y="1396924"/>
            <a:ext cx="2547966" cy="41434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TextBox 203"/>
          <p:cNvSpPr txBox="1"/>
          <p:nvPr/>
        </p:nvSpPr>
        <p:spPr>
          <a:xfrm>
            <a:off x="6192369" y="2441901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b="1" dirty="0">
                <a:solidFill>
                  <a:srgbClr val="60B5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加值能量</a:t>
            </a:r>
            <a:endParaRPr lang="en-US" altLang="ko-KR" sz="1600" b="1" dirty="0">
              <a:solidFill>
                <a:srgbClr val="60B5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入圍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RD100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最後決賽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463202" y="1399262"/>
            <a:ext cx="2547966" cy="1000132"/>
          </a:xfrm>
          <a:prstGeom prst="rect">
            <a:avLst/>
          </a:prstGeom>
          <a:gradFill>
            <a:gsLst>
              <a:gs pos="0">
                <a:srgbClr val="6BB76D"/>
              </a:gs>
              <a:gs pos="100000">
                <a:srgbClr val="448E46"/>
              </a:gs>
            </a:gsLst>
            <a:lin ang="27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技術突破性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(50%)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7" name="직사각형 176"/>
          <p:cNvSpPr/>
          <p:nvPr/>
        </p:nvSpPr>
        <p:spPr>
          <a:xfrm>
            <a:off x="3298017" y="1396924"/>
            <a:ext cx="2547966" cy="1000132"/>
          </a:xfrm>
          <a:prstGeom prst="rect">
            <a:avLst/>
          </a:prstGeom>
          <a:gradFill>
            <a:gsLst>
              <a:gs pos="0">
                <a:srgbClr val="E66C7D"/>
              </a:gs>
              <a:gs pos="100000">
                <a:srgbClr val="D9253F"/>
              </a:gs>
            </a:gsLst>
            <a:lin ang="27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產業效益性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(40%)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207" name="직사각형 206"/>
          <p:cNvSpPr/>
          <p:nvPr/>
        </p:nvSpPr>
        <p:spPr>
          <a:xfrm>
            <a:off x="6124247" y="1396924"/>
            <a:ext cx="2547966" cy="1000132"/>
          </a:xfrm>
          <a:prstGeom prst="rect">
            <a:avLst/>
          </a:prstGeom>
          <a:gradFill>
            <a:gsLst>
              <a:gs pos="0">
                <a:srgbClr val="60B5CC"/>
              </a:gs>
              <a:gs pos="100000">
                <a:srgbClr val="3792AB"/>
              </a:gs>
            </a:gsLst>
            <a:lin ang="27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其他加分項目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(10%)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BA92C78-F5BF-42C8-8234-2BCAA9254A99}"/>
              </a:ext>
            </a:extLst>
          </p:cNvPr>
          <p:cNvSpPr/>
          <p:nvPr/>
        </p:nvSpPr>
        <p:spPr>
          <a:xfrm>
            <a:off x="3761521" y="51458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469A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技術說明</a:t>
            </a:r>
          </a:p>
        </p:txBody>
      </p:sp>
    </p:spTree>
    <p:extLst>
      <p:ext uri="{BB962C8B-B14F-4D97-AF65-F5344CB8AC3E}">
        <p14:creationId xmlns:p14="http://schemas.microsoft.com/office/powerpoint/2010/main" val="77594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4A2208-6D2B-4926-BAA6-C18A9E082C0F}"/>
              </a:ext>
            </a:extLst>
          </p:cNvPr>
          <p:cNvSpPr/>
          <p:nvPr/>
        </p:nvSpPr>
        <p:spPr>
          <a:xfrm>
            <a:off x="3633931" y="24122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469A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技術亮點</a:t>
            </a:r>
          </a:p>
        </p:txBody>
      </p:sp>
      <p:sp>
        <p:nvSpPr>
          <p:cNvPr id="5" name="＞形箭號 16">
            <a:extLst>
              <a:ext uri="{FF2B5EF4-FFF2-40B4-BE49-F238E27FC236}">
                <a16:creationId xmlns:a16="http://schemas.microsoft.com/office/drawing/2014/main" id="{C0E2F94E-08C0-487B-9657-9BF508D6990E}"/>
              </a:ext>
            </a:extLst>
          </p:cNvPr>
          <p:cNvSpPr/>
          <p:nvPr/>
        </p:nvSpPr>
        <p:spPr bwMode="auto">
          <a:xfrm>
            <a:off x="0" y="2345130"/>
            <a:ext cx="2048544" cy="371526"/>
          </a:xfrm>
          <a:prstGeom prst="chevron">
            <a:avLst>
              <a:gd name="adj" fmla="val 46382"/>
            </a:avLst>
          </a:prstGeom>
          <a:solidFill>
            <a:srgbClr val="FF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6" tIns="45698" rIns="91396" bIns="4569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3A61BD1-7C70-41C1-84CA-62BBDA610FF0}"/>
              </a:ext>
            </a:extLst>
          </p:cNvPr>
          <p:cNvSpPr/>
          <p:nvPr/>
        </p:nvSpPr>
        <p:spPr>
          <a:xfrm>
            <a:off x="437803" y="2354852"/>
            <a:ext cx="1107464" cy="369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觸媒設計</a:t>
            </a:r>
          </a:p>
        </p:txBody>
      </p:sp>
      <p:sp>
        <p:nvSpPr>
          <p:cNvPr id="7" name="＞形箭號 18">
            <a:extLst>
              <a:ext uri="{FF2B5EF4-FFF2-40B4-BE49-F238E27FC236}">
                <a16:creationId xmlns:a16="http://schemas.microsoft.com/office/drawing/2014/main" id="{5AE2D03A-BBAA-482F-AD74-7535C248C51F}"/>
              </a:ext>
            </a:extLst>
          </p:cNvPr>
          <p:cNvSpPr/>
          <p:nvPr/>
        </p:nvSpPr>
        <p:spPr bwMode="auto">
          <a:xfrm>
            <a:off x="1936216" y="2346245"/>
            <a:ext cx="2136667" cy="371526"/>
          </a:xfrm>
          <a:prstGeom prst="chevron">
            <a:avLst/>
          </a:prstGeom>
          <a:solidFill>
            <a:srgbClr val="FF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6" tIns="45698" rIns="91396" bIns="4569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79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A37BFF-B043-4467-AEF7-4CCA33BE8D3F}"/>
              </a:ext>
            </a:extLst>
          </p:cNvPr>
          <p:cNvSpPr/>
          <p:nvPr/>
        </p:nvSpPr>
        <p:spPr>
          <a:xfrm>
            <a:off x="2178263" y="2355193"/>
            <a:ext cx="1799628" cy="36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觸媒放大與成型</a:t>
            </a:r>
          </a:p>
        </p:txBody>
      </p:sp>
      <p:sp>
        <p:nvSpPr>
          <p:cNvPr id="9" name="＞形箭號 20">
            <a:extLst>
              <a:ext uri="{FF2B5EF4-FFF2-40B4-BE49-F238E27FC236}">
                <a16:creationId xmlns:a16="http://schemas.microsoft.com/office/drawing/2014/main" id="{BB46345C-256E-427C-B14B-44B8AC0A7700}"/>
              </a:ext>
            </a:extLst>
          </p:cNvPr>
          <p:cNvSpPr/>
          <p:nvPr/>
        </p:nvSpPr>
        <p:spPr bwMode="auto">
          <a:xfrm>
            <a:off x="3937907" y="2340098"/>
            <a:ext cx="3539072" cy="371526"/>
          </a:xfrm>
          <a:prstGeom prst="chevron">
            <a:avLst/>
          </a:prstGeom>
          <a:solidFill>
            <a:srgbClr val="FF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6" tIns="45698" rIns="91396" bIns="4569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0657BB3-A632-4A87-A723-9339DA14A360}"/>
              </a:ext>
            </a:extLst>
          </p:cNvPr>
          <p:cNvSpPr/>
          <p:nvPr/>
        </p:nvSpPr>
        <p:spPr>
          <a:xfrm>
            <a:off x="4129999" y="2345130"/>
            <a:ext cx="3266262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觸媒評估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 Lab</a:t>
            </a: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/>
              </a:rPr>
              <a:t> Bench scale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＞形箭號 22">
            <a:extLst>
              <a:ext uri="{FF2B5EF4-FFF2-40B4-BE49-F238E27FC236}">
                <a16:creationId xmlns:a16="http://schemas.microsoft.com/office/drawing/2014/main" id="{39167461-FE17-4966-A34A-EF5E1392E7BD}"/>
              </a:ext>
            </a:extLst>
          </p:cNvPr>
          <p:cNvSpPr/>
          <p:nvPr/>
        </p:nvSpPr>
        <p:spPr bwMode="auto">
          <a:xfrm>
            <a:off x="7350148" y="2346367"/>
            <a:ext cx="1771389" cy="371526"/>
          </a:xfrm>
          <a:prstGeom prst="chevron">
            <a:avLst/>
          </a:prstGeom>
          <a:solidFill>
            <a:srgbClr val="FF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6" tIns="45698" rIns="91396" bIns="4569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354251E-3E86-4B17-BEA5-4D4CB795052A}"/>
              </a:ext>
            </a:extLst>
          </p:cNvPr>
          <p:cNvSpPr/>
          <p:nvPr/>
        </p:nvSpPr>
        <p:spPr>
          <a:xfrm>
            <a:off x="7615487" y="2359547"/>
            <a:ext cx="1326970" cy="36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Pilot plant</a:t>
            </a:r>
            <a:endParaRPr kumimoji="1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C4D8B17-EED5-4FE6-93DD-0A0094E1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79" y="2967299"/>
            <a:ext cx="1482730" cy="136734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8EFACB2-4F15-482F-9406-301B76CD5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264" y="2976895"/>
            <a:ext cx="1832977" cy="136734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31A9AC2-1835-496A-A0AF-7EDD6D8EA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6200" y="3269554"/>
            <a:ext cx="1367342" cy="76913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2AB02BA-E17D-4339-8115-01B81F6D0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48749" r="36666" b="13195"/>
          <a:stretch/>
        </p:blipFill>
        <p:spPr>
          <a:xfrm>
            <a:off x="5436887" y="2967299"/>
            <a:ext cx="1761576" cy="1367342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67D673AE-51BF-44DA-B2DB-AAEAEA8D5EE7}"/>
              </a:ext>
            </a:extLst>
          </p:cNvPr>
          <p:cNvSpPr txBox="1"/>
          <p:nvPr/>
        </p:nvSpPr>
        <p:spPr>
          <a:xfrm>
            <a:off x="2602465" y="2677752"/>
            <a:ext cx="1516531" cy="30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99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成型技術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692499C-7A1C-4F22-A335-8D1F270CF04D}"/>
              </a:ext>
            </a:extLst>
          </p:cNvPr>
          <p:cNvSpPr txBox="1"/>
          <p:nvPr/>
        </p:nvSpPr>
        <p:spPr>
          <a:xfrm>
            <a:off x="5128192" y="2699821"/>
            <a:ext cx="2399542" cy="30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99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噸級</a:t>
            </a:r>
            <a:r>
              <a:rPr kumimoji="1" lang="en-US" altLang="zh-TW" sz="1399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bench scale</a:t>
            </a:r>
            <a:endParaRPr kumimoji="1" lang="zh-TW" altLang="en-US" sz="1399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E0CEEB5-9C35-43A7-BB7E-4DC48A723324}"/>
              </a:ext>
            </a:extLst>
          </p:cNvPr>
          <p:cNvSpPr txBox="1"/>
          <p:nvPr/>
        </p:nvSpPr>
        <p:spPr>
          <a:xfrm>
            <a:off x="414345" y="2706242"/>
            <a:ext cx="1516531" cy="30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399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觸媒活性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09906ABC-F6AD-4DE4-8F8A-5DB885678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4" y="2996254"/>
            <a:ext cx="2188194" cy="150965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77FC2E5-9AB2-47A5-8785-F93B7AEAE91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6" r="10703" b="22630"/>
          <a:stretch/>
        </p:blipFill>
        <p:spPr bwMode="auto">
          <a:xfrm>
            <a:off x="3242111" y="3752491"/>
            <a:ext cx="769130" cy="5917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5332C3A-136B-46E5-9A28-8A82F330BC89}"/>
              </a:ext>
            </a:extLst>
          </p:cNvPr>
          <p:cNvSpPr/>
          <p:nvPr/>
        </p:nvSpPr>
        <p:spPr>
          <a:xfrm>
            <a:off x="184291" y="941146"/>
            <a:ext cx="8676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開發</a:t>
            </a:r>
            <a:r>
              <a:rPr kumimoji="1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高穩定性、生產力、低溫操作甲醇觸媒配方，取得兩項國際專利。搭配大量生產、高強度成型觸媒技術，形成自主觸媒生產能量。建立噸級二氧化碳轉化成甲醇生產技術，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作為後續實廠建立依據。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未來持續透過技術轉移，帶給產業實質效益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8C6DB51-4224-4700-90D7-858B4C498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915" y="4520329"/>
            <a:ext cx="2092836" cy="39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999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技術特色</a:t>
            </a:r>
            <a:r>
              <a:rPr kumimoji="1" lang="en-US" altLang="zh-TW" sz="1999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kumimoji="1" lang="zh-TW" altLang="en-US" sz="1999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創新點</a:t>
            </a:r>
            <a:endParaRPr kumimoji="1" lang="en-US" altLang="zh-TW" sz="1999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666F175-8469-4AB5-8B88-EE690B6358EB}"/>
              </a:ext>
            </a:extLst>
          </p:cNvPr>
          <p:cNvSpPr/>
          <p:nvPr/>
        </p:nvSpPr>
        <p:spPr>
          <a:xfrm>
            <a:off x="4306387" y="4871276"/>
            <a:ext cx="4915252" cy="128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244" marR="0" lvl="1" indent="-266434" algn="l" defTabSz="914400" rtl="0" eaLnBrk="1" fontAlgn="base" latinLnBrk="0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高穩定性、生產力、低溫操作甲醇觸媒配方</a:t>
            </a:r>
            <a:endParaRPr kumimoji="1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244" marR="0" lvl="1" indent="-266434" algn="l" defTabSz="914400" rtl="0" eaLnBrk="1" fontAlgn="base" latinLnBrk="0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大量生產、高強度成型觸媒技術</a:t>
            </a:r>
            <a:endParaRPr kumimoji="1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5244" marR="0" lvl="1" indent="-266434" algn="l" defTabSz="914400" rtl="0" eaLnBrk="1" fontAlgn="base" latinLnBrk="0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噸級二氧化碳轉化成甲醇生產技術</a:t>
            </a:r>
            <a:endParaRPr kumimoji="1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2217A549-D5EE-42A9-A696-BCB809EA8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4" y="4537603"/>
            <a:ext cx="1210006" cy="39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fontAlgn="base">
              <a:spcBef>
                <a:spcPct val="0"/>
              </a:spcBef>
              <a:spcAft>
                <a:spcPct val="0"/>
              </a:spcAft>
              <a:defRPr kumimoji="1" b="1" u="sng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999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專利佈局</a:t>
            </a:r>
            <a:endParaRPr kumimoji="1" lang="en-US" altLang="zh-TW" sz="1999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E5AFD73-C474-48FF-B171-9BC8EA344FE6}"/>
              </a:ext>
            </a:extLst>
          </p:cNvPr>
          <p:cNvSpPr/>
          <p:nvPr/>
        </p:nvSpPr>
        <p:spPr>
          <a:xfrm>
            <a:off x="28980" y="4969217"/>
            <a:ext cx="44580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740" marR="0" lvl="1" indent="-182472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高生產率</a:t>
            </a: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</a:t>
            </a:r>
            <a:r>
              <a:rPr kumimoji="1" lang="en-US" altLang="zh-TW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氫化成甲醇觸媒製程</a:t>
            </a: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美、台、中</a:t>
            </a: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269740" marR="0" lvl="1" indent="-182472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低溫二氧化碳氫化成甲醇觸媒製程</a:t>
            </a: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美、台、泰</a:t>
            </a: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118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425</Words>
  <Application>Microsoft Office PowerPoint</Application>
  <PresentationFormat>如螢幕大小 (4:3)</PresentationFormat>
  <Paragraphs>53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맑은 고딕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曾湘吟</dc:creator>
  <cp:lastModifiedBy>陳彥至</cp:lastModifiedBy>
  <cp:revision>20</cp:revision>
  <dcterms:created xsi:type="dcterms:W3CDTF">2021-04-26T15:46:34Z</dcterms:created>
  <dcterms:modified xsi:type="dcterms:W3CDTF">2021-04-28T07:54:51Z</dcterms:modified>
</cp:coreProperties>
</file>